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360" r:id="rId3"/>
    <p:sldId id="358" r:id="rId4"/>
    <p:sldId id="280" r:id="rId5"/>
    <p:sldId id="341" r:id="rId6"/>
    <p:sldId id="345" r:id="rId7"/>
    <p:sldId id="338" r:id="rId8"/>
    <p:sldId id="359" r:id="rId9"/>
    <p:sldId id="361" r:id="rId10"/>
    <p:sldId id="365" r:id="rId11"/>
    <p:sldId id="369" r:id="rId12"/>
    <p:sldId id="364" r:id="rId13"/>
    <p:sldId id="363" r:id="rId14"/>
    <p:sldId id="370" r:id="rId15"/>
    <p:sldId id="371" r:id="rId16"/>
    <p:sldId id="366" r:id="rId17"/>
    <p:sldId id="362" r:id="rId18"/>
    <p:sldId id="367" r:id="rId19"/>
    <p:sldId id="368" r:id="rId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9A289B2-96AE-4138-A481-E0D3C2F449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7E0C0A-9B23-41D2-A85F-E566FCD87A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1/30/2022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9EE4C7-B66F-4F72-ADC4-A980034178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3EED10-27C5-40B8-BD38-B2567BC56A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96028BAE-CF07-47E7-85B5-7E217ABAF82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38220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1/30/2022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BBD005B-0FE9-4C19-BE02-7866B5A49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7746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F077A7D7-747D-48EE-8858-005FCB32F633}" type="slidenum">
              <a:rPr lang="en-US">
                <a:solidFill>
                  <a:srgbClr val="000000"/>
                </a:solidFill>
                <a:latin typeface="Arial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363356-5977-4F76-943D-8AA661576B1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F8BE34-7F13-41CD-BFD8-34347E1B83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E553760F-D363-438D-815F-4BB2A6D94C30}" type="slidenum">
              <a:rPr lang="en-US">
                <a:solidFill>
                  <a:srgbClr val="000000"/>
                </a:solidFill>
                <a:latin typeface="Arial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D16E10-4FA5-4145-93F3-793784F8DAA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3FC73D-6B5D-47B3-98A6-CF7A3DF8AC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E2244-CD25-411B-BD97-EBAB4079C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47700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4FD7A-2981-4183-8CC1-5BD76883C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56462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3CBA2-96EB-4635-B471-4688E3FD3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2308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7C5C0-99FE-4E33-99B2-9DE1690F3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2976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ED4A8-34F9-4548-BFAB-8B58C3727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29335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9B22D-29D9-4376-82A3-C1BC03D23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71243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024FD-E7F3-4CC7-98CE-B5E16E46B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12888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E3FB8-4303-4055-98BE-65FF954C5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62100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2E4A5-B0CE-4AED-8DE5-614628E8F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14054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13DC9-FB69-4A0B-9DE1-BE3C49CA9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93214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FDCC4-9EBA-4AE9-9491-8944B24DA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81450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4FDA889-92F7-4487-9F32-309F8A2FB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4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A375C-031F-4205-A9B5-238B609CD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92300"/>
            <a:ext cx="7772400" cy="1470025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04A66-B108-4592-971B-8A6230857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3050066"/>
          </a:xfrm>
        </p:spPr>
        <p:txBody>
          <a:bodyPr>
            <a:spAutoFit/>
          </a:bodyPr>
          <a:lstStyle/>
          <a:p>
            <a:r>
              <a:rPr lang="en-US" sz="3100" i="1" dirty="0">
                <a:latin typeface="Comic Sans MS" panose="030F0702030302020204" pitchFamily="66" charset="0"/>
              </a:rPr>
              <a:t>Acts 8:36</a:t>
            </a:r>
          </a:p>
          <a:p>
            <a:r>
              <a:rPr lang="en-US" sz="3100" i="1" dirty="0">
                <a:latin typeface="Comic Sans MS" panose="030F0702030302020204" pitchFamily="66" charset="0"/>
              </a:rPr>
              <a:t>“And as they went on the way, they came unto a certain water; and the eunuch saith, Behold, (here is) water; what doth hinder me to be baptized?”</a:t>
            </a:r>
          </a:p>
        </p:txBody>
      </p:sp>
    </p:spTree>
    <p:extLst>
      <p:ext uri="{BB962C8B-B14F-4D97-AF65-F5344CB8AC3E}">
        <p14:creationId xmlns:p14="http://schemas.microsoft.com/office/powerpoint/2010/main" val="1063506278"/>
      </p:ext>
    </p:extLst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2005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496503"/>
            <a:ext cx="8935432" cy="5324535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latin typeface="Comic Sans MS" panose="030F0702030302020204" pitchFamily="66" charset="0"/>
              </a:rPr>
              <a:t>It has the wrong confession </a:t>
            </a:r>
            <a:r>
              <a:rPr lang="en-US" sz="2800" dirty="0">
                <a:latin typeface="Comic Sans MS" panose="030F0702030302020204" pitchFamily="66" charset="0"/>
              </a:rPr>
              <a:t>(Acts 8:37).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Persons in the New Testament confessed their faith in Christ.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The eunuch of Acts 8:37 asked, </a:t>
            </a:r>
            <a:r>
              <a:rPr lang="en-US" sz="2800" i="1" dirty="0">
                <a:latin typeface="Comic Sans MS" panose="030F0702030302020204" pitchFamily="66" charset="0"/>
              </a:rPr>
              <a:t>“Behold, (here is) water; what doth hinder me to be baptized? (And Philip said, If thou believest with all thy heart, thou mayest. And he answered and said,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I believe that Jesus Christ is the Son of God.) </a:t>
            </a:r>
            <a:r>
              <a:rPr lang="en-US" sz="2800" i="1" dirty="0">
                <a:latin typeface="Comic Sans MS" panose="030F0702030302020204" pitchFamily="66" charset="0"/>
              </a:rPr>
              <a:t>And he commanded the chariot to stand still: and they both went down into the water, both Philip and the eunuch, and he baptized him.”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88788"/>
      </p:ext>
    </p:extLst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77250" cy="498316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Comic Sans MS" panose="030F0702030302020204" pitchFamily="66" charset="0"/>
              </a:rPr>
              <a:t>It has the wrong confession </a:t>
            </a:r>
            <a:r>
              <a:rPr lang="en-US" sz="2800" dirty="0">
                <a:latin typeface="Comic Sans MS" panose="030F0702030302020204" pitchFamily="66" charset="0"/>
              </a:rPr>
              <a:t>(Acts 8:37).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Persons in the New Testament confessed their faith in Christ.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Persons desiring to undergo denominational baptism often are asked to confess </a:t>
            </a:r>
            <a:r>
              <a:rPr lang="en-US" sz="2800" u="sng" dirty="0">
                <a:latin typeface="Comic Sans MS" panose="030F0702030302020204" pitchFamily="66" charset="0"/>
              </a:rPr>
              <a:t>agreement with the Denominational creed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More common is the unscriptural confession wherein one states that he </a:t>
            </a:r>
            <a:r>
              <a:rPr lang="en-US" sz="2800" u="sng" dirty="0">
                <a:latin typeface="Comic Sans MS" panose="030F0702030302020204" pitchFamily="66" charset="0"/>
              </a:rPr>
              <a:t>believes that God for Christ’s sake has pardoned his sins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17910"/>
      </p:ext>
    </p:extLst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8" y="1600200"/>
            <a:ext cx="9002598" cy="5139869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latin typeface="Comic Sans MS" panose="030F0702030302020204" pitchFamily="66" charset="0"/>
              </a:rPr>
              <a:t>It usually has the wrong action </a:t>
            </a:r>
            <a:r>
              <a:rPr lang="en-US" sz="2800" dirty="0">
                <a:latin typeface="Comic Sans MS" panose="030F0702030302020204" pitchFamily="66" charset="0"/>
              </a:rPr>
              <a:t>(Acts 8:37; Romans 6:3-4; Colossians 2:12).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Scriptural baptism entails </a:t>
            </a:r>
            <a:r>
              <a:rPr lang="en-US" sz="2800" i="1" dirty="0">
                <a:latin typeface="Comic Sans MS" panose="030F0702030302020204" pitchFamily="66" charset="0"/>
              </a:rPr>
              <a:t>“much water”</a:t>
            </a:r>
            <a:br>
              <a:rPr lang="en-US" sz="2800" i="1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(John 3:23), and a coming </a:t>
            </a:r>
            <a:r>
              <a:rPr lang="en-US" sz="2800" i="1" dirty="0">
                <a:latin typeface="Comic Sans MS" panose="030F0702030302020204" pitchFamily="66" charset="0"/>
              </a:rPr>
              <a:t>“unto,” </a:t>
            </a:r>
            <a:r>
              <a:rPr lang="en-US" sz="2800" dirty="0">
                <a:latin typeface="Comic Sans MS" panose="030F0702030302020204" pitchFamily="66" charset="0"/>
              </a:rPr>
              <a:t>a </a:t>
            </a:r>
            <a:r>
              <a:rPr lang="en-US" sz="2800" i="1" dirty="0">
                <a:latin typeface="Comic Sans MS" panose="030F0702030302020204" pitchFamily="66" charset="0"/>
              </a:rPr>
              <a:t>“going down into,”</a:t>
            </a:r>
            <a:r>
              <a:rPr lang="en-US" sz="2800" dirty="0">
                <a:latin typeface="Comic Sans MS" panose="030F0702030302020204" pitchFamily="66" charset="0"/>
              </a:rPr>
              <a:t> and a </a:t>
            </a:r>
            <a:r>
              <a:rPr lang="en-US" sz="2800" i="1" dirty="0">
                <a:latin typeface="Comic Sans MS" panose="030F0702030302020204" pitchFamily="66" charset="0"/>
              </a:rPr>
              <a:t>“coming up out of the water.”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highlight>
                  <a:srgbClr val="FFFF00"/>
                </a:highlight>
                <a:latin typeface="Comic Sans MS" panose="030F0702030302020204" pitchFamily="66" charset="0"/>
              </a:rPr>
              <a:t>In scriptural baptism, one is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“buried”</a:t>
            </a:r>
            <a:b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</a:br>
            <a:r>
              <a:rPr lang="en-US" sz="2800" dirty="0">
                <a:highlight>
                  <a:srgbClr val="FFFF00"/>
                </a:highlight>
                <a:latin typeface="Comic Sans MS" panose="030F0702030302020204" pitchFamily="66" charset="0"/>
              </a:rPr>
              <a:t>(Romans 6:3-4).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omic Sans MS" panose="030F0702030302020204" pitchFamily="66" charset="0"/>
              </a:rPr>
              <a:t>Neither sprinkling nor pouring meets these scriptural requirements.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omic Sans MS" panose="030F0702030302020204" pitchFamily="66" charset="0"/>
              </a:rPr>
              <a:t>Therefore, if you submitted to sprinkling or pouring, your “baptism” was wrong.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63820"/>
      </p:ext>
    </p:extLst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1156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Comic Sans MS" panose="030F0702030302020204" pitchFamily="66" charset="0"/>
              </a:rPr>
              <a:t>It has the wrong purpose </a:t>
            </a:r>
            <a:r>
              <a:rPr lang="en-US" sz="2800" dirty="0">
                <a:latin typeface="Comic Sans MS" panose="030F0702030302020204" pitchFamily="66" charset="0"/>
              </a:rPr>
              <a:t>(Acts 2:38;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Mark 16:16; Acts 22:16; 1 Peter 3:21).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These passages teach baptism to be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“for the remission of sins,”</a:t>
            </a:r>
            <a:r>
              <a:rPr lang="en-US" sz="2800" dirty="0">
                <a:highlight>
                  <a:srgbClr val="FFFF00"/>
                </a:highlight>
                <a:latin typeface="Comic Sans MS" panose="030F0702030302020204" pitchFamily="66" charset="0"/>
              </a:rPr>
              <a:t> to be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“saved,” </a:t>
            </a:r>
            <a:r>
              <a:rPr lang="en-US" sz="2800" dirty="0">
                <a:highlight>
                  <a:srgbClr val="FFFF00"/>
                </a:highlight>
                <a:latin typeface="Comic Sans MS" panose="030F0702030302020204" pitchFamily="66" charset="0"/>
              </a:rPr>
              <a:t>to have one’s sins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“washed away.”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36392"/>
      </p:ext>
    </p:extLst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600200"/>
            <a:ext cx="9002598" cy="516449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Comic Sans MS" panose="030F0702030302020204" pitchFamily="66" charset="0"/>
              </a:rPr>
              <a:t>It has the wrong purpose </a:t>
            </a:r>
            <a:r>
              <a:rPr lang="en-US" sz="2800" dirty="0">
                <a:latin typeface="Comic Sans MS" panose="030F0702030302020204" pitchFamily="66" charset="0"/>
              </a:rPr>
              <a:t>(Acts 2:38;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Mark 16:16; Acts 22:16; 1 Peter 3:21).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Denominations usually assert they are baptizing one into that particular denomination rather than into Christ Jesus (Galatians 3:26-27;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Romans 6:3-4).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omic Sans MS" panose="030F0702030302020204" pitchFamily="66" charset="0"/>
              </a:rPr>
              <a:t>Necessary for church membership, but not for salvation.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So even though one has been baptized, if he was not baptized for the scriptural purposes, then that person’s baptism was wrong.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93267"/>
      </p:ext>
    </p:extLst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5218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Comic Sans MS" panose="030F0702030302020204" pitchFamily="66" charset="0"/>
              </a:rPr>
              <a:t>It has the wrong purpose </a:t>
            </a:r>
            <a:r>
              <a:rPr lang="en-US" sz="2800" dirty="0">
                <a:latin typeface="Comic Sans MS" panose="030F0702030302020204" pitchFamily="66" charset="0"/>
              </a:rPr>
              <a:t>(Acts 2:38;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Mark 16:16; Acts 22:16; 1 Peter 3:21).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Most denominations teach that one is baptized to show that he has been saved rather than in order to be saved.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If you will remember whether you confessed that you had been saved, you will be able to ascertain whether your immersion was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“for the remission of sins”</a:t>
            </a:r>
            <a:r>
              <a:rPr lang="en-US" sz="2800" dirty="0">
                <a:highlight>
                  <a:srgbClr val="FFFF00"/>
                </a:highlight>
                <a:latin typeface="Comic Sans MS" panose="030F0702030302020204" pitchFamily="66" charset="0"/>
              </a:rPr>
              <a:t> and into the one body of Christ (cf. 1 Corinthians 12: 13).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97339"/>
      </p:ext>
    </p:extLst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600200"/>
            <a:ext cx="8993172" cy="5001369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900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900" b="1" dirty="0">
                <a:latin typeface="Comic Sans MS" panose="030F0702030302020204" pitchFamily="66" charset="0"/>
              </a:rPr>
              <a:t>It has the wrong order </a:t>
            </a:r>
            <a:r>
              <a:rPr lang="en-US" sz="2900" dirty="0">
                <a:latin typeface="Comic Sans MS" panose="030F0702030302020204" pitchFamily="66" charset="0"/>
              </a:rPr>
              <a:t>(Hebrews 11:6;</a:t>
            </a:r>
            <a:br>
              <a:rPr lang="en-US" sz="2900" dirty="0">
                <a:latin typeface="Comic Sans MS" panose="030F0702030302020204" pitchFamily="66" charset="0"/>
              </a:rPr>
            </a:br>
            <a:r>
              <a:rPr lang="en-US" sz="2900" dirty="0">
                <a:latin typeface="Comic Sans MS" panose="030F0702030302020204" pitchFamily="66" charset="0"/>
              </a:rPr>
              <a:t>Romans 10:17; Mark 16:16; Acts 2:38; Acts 8:37).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900" dirty="0">
                <a:latin typeface="Comic Sans MS" panose="030F0702030302020204" pitchFamily="66" charset="0"/>
              </a:rPr>
              <a:t>These verses establish the sequence of events in conversion to be </a:t>
            </a:r>
            <a:r>
              <a:rPr lang="en-US" sz="2900" dirty="0">
                <a:highlight>
                  <a:srgbClr val="FFFF00"/>
                </a:highlight>
                <a:latin typeface="Comic Sans MS" panose="030F0702030302020204" pitchFamily="66" charset="0"/>
              </a:rPr>
              <a:t>hearing, faith, repentance, confession, immersion, forgiveness of sins, and the gift of the Holy Spirit.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900" dirty="0">
                <a:latin typeface="Comic Sans MS" panose="030F0702030302020204" pitchFamily="66" charset="0"/>
              </a:rPr>
              <a:t>Denominationalists confuse this order. They state the sequence like this: Gift of the Holy Spirit, repentance, faith, salvation, and then baptism.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51005"/>
      </p:ext>
    </p:extLst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7" y="1392811"/>
            <a:ext cx="8964891" cy="5447645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900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900" b="1" dirty="0">
                <a:latin typeface="Comic Sans MS" panose="030F0702030302020204" pitchFamily="66" charset="0"/>
              </a:rPr>
              <a:t>It has the wrong allegiance. </a:t>
            </a:r>
            <a:r>
              <a:rPr lang="en-US" sz="2900" dirty="0">
                <a:latin typeface="Comic Sans MS" panose="030F0702030302020204" pitchFamily="66" charset="0"/>
              </a:rPr>
              <a:t>Denominational baptism binds one to wear a human name, obey and endorse a human creed, belong to a human organization, and to support a human program.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FFFF00"/>
                </a:highlight>
                <a:latin typeface="Comic Sans MS" panose="030F0702030302020204" pitchFamily="66" charset="0"/>
              </a:rPr>
              <a:t>Scriptural baptism binds one to wear a divine name, obey a divine message, belong to a divine body, and to work in a divinely authorized church</a:t>
            </a:r>
            <a:r>
              <a:rPr lang="en-US" sz="2900" dirty="0">
                <a:latin typeface="Comic Sans MS" panose="030F0702030302020204" pitchFamily="66" charset="0"/>
              </a:rPr>
              <a:t>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latin typeface="Comic Sans MS" panose="030F0702030302020204" pitchFamily="66" charset="0"/>
              </a:rPr>
              <a:t>Denominational baptism attracts people to a denominational body rather than to Christ and His Kingdom.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91065"/>
      </p:ext>
    </p:extLst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" y="1477649"/>
            <a:ext cx="8974318" cy="5262979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mic Sans MS" panose="030F0702030302020204" pitchFamily="66" charset="0"/>
              </a:rPr>
              <a:t>Denominational Baptism: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b="1" dirty="0">
                <a:latin typeface="Comic Sans MS" panose="030F0702030302020204" pitchFamily="66" charset="0"/>
              </a:rPr>
              <a:t>Things to remember:</a:t>
            </a:r>
          </a:p>
          <a:p>
            <a:pPr marL="519113" indent="-519113">
              <a:spcBef>
                <a:spcPts val="0"/>
              </a:spcBef>
              <a:buNone/>
            </a:pPr>
            <a:r>
              <a:rPr lang="en-US" sz="2800" dirty="0">
                <a:latin typeface="Comic Sans MS" panose="030F0702030302020204" pitchFamily="66" charset="0"/>
              </a:rPr>
              <a:t>1.	One cannot be taught wrong and be baptized right. (Romans 10:17; 6:17)</a:t>
            </a:r>
          </a:p>
          <a:p>
            <a:pPr marL="519113" indent="-519113">
              <a:spcBef>
                <a:spcPts val="0"/>
              </a:spcBef>
              <a:buNone/>
            </a:pPr>
            <a:r>
              <a:rPr lang="en-US" sz="2800" dirty="0">
                <a:latin typeface="Comic Sans MS" panose="030F0702030302020204" pitchFamily="66" charset="0"/>
              </a:rPr>
              <a:t>2. 	One cannot be baptized wrong and worship right. (Romans 6:3-4; Acts 2:42)</a:t>
            </a:r>
          </a:p>
          <a:p>
            <a:pPr marL="519113" indent="-519113">
              <a:spcBef>
                <a:spcPts val="0"/>
              </a:spcBef>
              <a:buNone/>
            </a:pPr>
            <a:r>
              <a:rPr lang="en-US" sz="2800" dirty="0">
                <a:latin typeface="Comic Sans MS" panose="030F0702030302020204" pitchFamily="66" charset="0"/>
              </a:rPr>
              <a:t>3. 	One cannot worship wrong and live right.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(John 4:23-24)</a:t>
            </a:r>
          </a:p>
          <a:p>
            <a:pPr marL="519113" indent="-519113">
              <a:spcBef>
                <a:spcPts val="0"/>
              </a:spcBef>
              <a:buNone/>
            </a:pPr>
            <a:r>
              <a:rPr lang="en-US" sz="2800" dirty="0">
                <a:latin typeface="Comic Sans MS" panose="030F0702030302020204" pitchFamily="66" charset="0"/>
              </a:rPr>
              <a:t>4. 	One cannot live wrong and die right. </a:t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>(Matthew 25:31-41)</a:t>
            </a:r>
          </a:p>
          <a:p>
            <a:pPr marL="519113" indent="-519113">
              <a:spcBef>
                <a:spcPts val="0"/>
              </a:spcBef>
              <a:buNone/>
            </a:pPr>
            <a:r>
              <a:rPr lang="en-US" sz="2800" dirty="0">
                <a:latin typeface="Comic Sans MS" panose="030F0702030302020204" pitchFamily="66" charset="0"/>
              </a:rPr>
              <a:t>5. 	Therefore, one cannot be baptized wrong and die right.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74225"/>
      </p:ext>
    </p:extLst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8" y="1392807"/>
            <a:ext cx="8974318" cy="5447645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900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900" b="1" dirty="0">
                <a:latin typeface="Comic Sans MS" panose="030F0702030302020204" pitchFamily="66" charset="0"/>
              </a:rPr>
              <a:t>What about you?</a:t>
            </a:r>
          </a:p>
          <a:p>
            <a:pPr>
              <a:spcBef>
                <a:spcPts val="0"/>
              </a:spcBef>
            </a:pPr>
            <a:r>
              <a:rPr lang="en-US" sz="2900" dirty="0">
                <a:latin typeface="Comic Sans MS" panose="030F0702030302020204" pitchFamily="66" charset="0"/>
              </a:rPr>
              <a:t>Have you submitted to scriptural baptism?</a:t>
            </a:r>
          </a:p>
          <a:p>
            <a:pPr>
              <a:spcBef>
                <a:spcPts val="0"/>
              </a:spcBef>
            </a:pPr>
            <a:r>
              <a:rPr lang="en-US" sz="2900" dirty="0">
                <a:latin typeface="Comic Sans MS" panose="030F0702030302020204" pitchFamily="66" charset="0"/>
              </a:rPr>
              <a:t>Obedience is not retroactive.</a:t>
            </a:r>
          </a:p>
          <a:p>
            <a:pPr lvl="1">
              <a:spcBef>
                <a:spcPts val="0"/>
              </a:spcBef>
            </a:pPr>
            <a:r>
              <a:rPr lang="en-US" sz="2900" dirty="0">
                <a:latin typeface="Comic Sans MS" panose="030F0702030302020204" pitchFamily="66" charset="0"/>
              </a:rPr>
              <a:t>Do not make the error of interpreting what you did years ago in the light of what you know now.</a:t>
            </a:r>
          </a:p>
          <a:p>
            <a:pPr>
              <a:spcBef>
                <a:spcPts val="0"/>
              </a:spcBef>
            </a:pPr>
            <a:r>
              <a:rPr lang="en-US" sz="2900" dirty="0">
                <a:latin typeface="Comic Sans MS" panose="030F0702030302020204" pitchFamily="66" charset="0"/>
              </a:rPr>
              <a:t>Many have made this mistake.</a:t>
            </a:r>
          </a:p>
          <a:p>
            <a:pPr>
              <a:spcBef>
                <a:spcPts val="0"/>
              </a:spcBef>
            </a:pPr>
            <a:r>
              <a:rPr lang="en-US" sz="2900" dirty="0">
                <a:latin typeface="Comic Sans MS" panose="030F0702030302020204" pitchFamily="66" charset="0"/>
              </a:rPr>
              <a:t>One must understand what he is doing at the time he is doing it to obey the gospel scripturally from the heart. (cf. Romans 6: 17-18)</a:t>
            </a:r>
          </a:p>
          <a:p>
            <a:pPr>
              <a:spcBef>
                <a:spcPts val="0"/>
              </a:spcBef>
            </a:pPr>
            <a:r>
              <a:rPr lang="en-US" sz="2900" dirty="0">
                <a:highlight>
                  <a:srgbClr val="FFFF00"/>
                </a:highlight>
                <a:latin typeface="Comic Sans MS" panose="030F0702030302020204" pitchFamily="66" charset="0"/>
              </a:rPr>
              <a:t>What hinders you to be baptized?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31108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E14D9-31DB-4E8E-A1B0-F2CF4AE85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Denominational Baptism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4B991-211E-4418-98FC-646F417D1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80898"/>
          </a:xfrm>
        </p:spPr>
        <p:txBody>
          <a:bodyPr>
            <a:spAutoFit/>
          </a:bodyPr>
          <a:lstStyle/>
          <a:p>
            <a:r>
              <a:rPr lang="en-US" sz="2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Most religious people have submitted to something that was called </a:t>
            </a:r>
            <a:r>
              <a:rPr lang="en-US" sz="2800" b="1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baptism</a:t>
            </a:r>
            <a:r>
              <a:rPr lang="en-US" sz="2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.</a:t>
            </a:r>
          </a:p>
          <a:p>
            <a:r>
              <a:rPr lang="en-US" sz="28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Therefore, when one learns about the New Testament church …</a:t>
            </a:r>
          </a:p>
          <a:p>
            <a:pPr lvl="1"/>
            <a:r>
              <a:rPr lang="en-US" dirty="0">
                <a:latin typeface="Comic Sans MS" panose="030F0702030302020204" pitchFamily="66" charset="0"/>
                <a:ea typeface="Calibri" panose="020F0502020204030204" pitchFamily="34" charset="0"/>
              </a:rPr>
              <a:t>It is said</a:t>
            </a:r>
            <a:r>
              <a:rPr lang="en-US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, “I have been baptized in the past” by the Baptist church or the Mormon church,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85102-A8C1-41DC-A985-A36313BFF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55034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What Is A Denomination?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514808"/>
          </a:xfrm>
        </p:spPr>
        <p:txBody>
          <a:bodyPr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 religious denomination is a subgroup within a religion that operates under a common name, tradition, and identity. </a:t>
            </a:r>
            <a:r>
              <a:rPr lang="en-US" sz="2400" dirty="0">
                <a:latin typeface="Comic Sans MS" panose="030F0702030302020204" pitchFamily="66" charset="0"/>
              </a:rPr>
              <a:t>https://www.definitions.net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 non-denominational church is any church which is not part of a larger denomination. </a:t>
            </a:r>
            <a:r>
              <a:rPr lang="en-US" sz="2400" dirty="0">
                <a:latin typeface="Comic Sans MS" panose="030F0702030302020204" pitchFamily="66" charset="0"/>
              </a:rPr>
              <a:t>https://www.gotquestions.org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7C5C0-99FE-4E33-99B2-9DE1690F385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85A83C-CCD3-41BA-A693-59EF6EB9E186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099" name="Oval 2"/>
          <p:cNvSpPr>
            <a:spLocks noChangeArrowheads="1"/>
          </p:cNvSpPr>
          <p:nvPr/>
        </p:nvSpPr>
        <p:spPr bwMode="auto">
          <a:xfrm>
            <a:off x="6096000" y="457200"/>
            <a:ext cx="1143000" cy="990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Baptist</a:t>
            </a:r>
          </a:p>
        </p:txBody>
      </p:sp>
      <p:sp>
        <p:nvSpPr>
          <p:cNvPr id="4100" name="WordArt 3"/>
          <p:cNvSpPr>
            <a:spLocks noChangeArrowheads="1" noChangeShapeType="1" noTextEdit="1"/>
          </p:cNvSpPr>
          <p:nvPr/>
        </p:nvSpPr>
        <p:spPr bwMode="auto">
          <a:xfrm rot="-950008">
            <a:off x="457200" y="838200"/>
            <a:ext cx="51816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1320" dir="3080412" algn="ctr" rotWithShape="0">
                    <a:srgbClr val="FFFF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Why?</a:t>
            </a:r>
          </a:p>
        </p:txBody>
      </p:sp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1371600" y="4495800"/>
            <a:ext cx="6400800" cy="11049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The Church Of Christ Is Not A Denomination</a:t>
            </a: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6934200" y="228600"/>
            <a:ext cx="1143000" cy="990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Methodist</a:t>
            </a: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7391400" y="762000"/>
            <a:ext cx="1143000" cy="990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Catholic</a:t>
            </a:r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7162800" y="1295400"/>
            <a:ext cx="1143000" cy="990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Church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of God</a:t>
            </a: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6477000" y="1447800"/>
            <a:ext cx="1143000" cy="990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Nazarene</a:t>
            </a:r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5791200" y="990600"/>
            <a:ext cx="1143000" cy="990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Lutheran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47747D-1556-4DF6-983F-0386BB6AA47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9835"/>
            <a:ext cx="8229600" cy="923330"/>
          </a:xfrm>
          <a:solidFill>
            <a:schemeClr val="bg1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54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Medium Cond" pitchFamily="34" charset="0"/>
              </a:rPr>
              <a:t>What is the Church?</a:t>
            </a:r>
          </a:p>
        </p:txBody>
      </p:sp>
      <p:pic>
        <p:nvPicPr>
          <p:cNvPr id="330756" name="Picture 4" descr="church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23558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075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4720" y="1519712"/>
            <a:ext cx="1711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</p:pic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3657600" y="1131221"/>
            <a:ext cx="4800600" cy="1089529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ekklesia: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“to call out of” …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“the called out ones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”</a:t>
            </a: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47134" y="4169010"/>
            <a:ext cx="4977353" cy="2659190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53882" dir="81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An Assembly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-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" pitchFamily="34" charset="0"/>
                <a:ea typeface="+mn-ea"/>
                <a:cs typeface="+mn-cs"/>
              </a:rPr>
              <a:t>Israel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,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Acts 7:38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" pitchFamily="34" charset="0"/>
                <a:ea typeface="+mn-ea"/>
                <a:cs typeface="+mn-cs"/>
              </a:rPr>
              <a:t>-Riot,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" pitchFamily="34" charset="0"/>
                <a:ea typeface="+mn-ea"/>
                <a:cs typeface="+mn-cs"/>
              </a:rPr>
              <a:t>Acts 19:32, 41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-Governmental body,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Acts 19:39</a:t>
            </a:r>
          </a:p>
        </p:txBody>
      </p:sp>
      <p:sp>
        <p:nvSpPr>
          <p:cNvPr id="330760" name="Oval 8"/>
          <p:cNvSpPr>
            <a:spLocks noChangeArrowheads="1"/>
          </p:cNvSpPr>
          <p:nvPr/>
        </p:nvSpPr>
        <p:spPr bwMode="auto">
          <a:xfrm>
            <a:off x="3896411" y="2362984"/>
            <a:ext cx="5181600" cy="4419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63500" dir="2212194" algn="ctr" rotWithShape="0">
              <a:srgbClr val="000000"/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Assembly of Saved</a:t>
            </a:r>
            <a:endParaRPr kumimoji="0" lang="en-US" sz="3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Franklin Gothic Medium Cond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Franklin Gothic Medium Cond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“Called out”</a:t>
            </a: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</a:t>
            </a: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of darkness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by God, by the gospel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1 Peter 2:9-10;</a:t>
            </a:r>
            <a:b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</a:b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2 Thessalonians 2:14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Franklin Gothic Medium Cond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The Redeemed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Matthew 16:18</a:t>
            </a: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8534400" y="64008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4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07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0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07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3307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3307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07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0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07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07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07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07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07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8" grpId="0" animBg="1" autoUpdateAnimBg="0"/>
      <p:bldP spid="330759" grpId="0" build="p" animBg="1" autoUpdateAnimBg="0"/>
      <p:bldP spid="330760" grpId="0" build="p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D50109-60F6-4490-904F-FB0E9031D30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14" name="Text Box 2"/>
          <p:cNvSpPr txBox="1">
            <a:spLocks noChangeArrowheads="1"/>
          </p:cNvSpPr>
          <p:nvPr/>
        </p:nvSpPr>
        <p:spPr bwMode="auto">
          <a:xfrm>
            <a:off x="4953000" y="152400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CHRIST</a:t>
            </a:r>
          </a:p>
        </p:txBody>
      </p:sp>
      <p:sp>
        <p:nvSpPr>
          <p:cNvPr id="346115" name="Text Box 3"/>
          <p:cNvSpPr txBox="1">
            <a:spLocks noChangeArrowheads="1"/>
          </p:cNvSpPr>
          <p:nvPr/>
        </p:nvSpPr>
        <p:spPr bwMode="auto">
          <a:xfrm>
            <a:off x="6705600" y="188913"/>
            <a:ext cx="2438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</a:rPr>
              <a:t>Citizenship in heaven</a:t>
            </a:r>
            <a:r>
              <a:rPr lang="en-US" sz="3600" u="sng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Philippians 3:20</a:t>
            </a:r>
            <a:endParaRPr kumimoji="0" lang="en-US" sz="3600" b="0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Franklin Gothic Medium Cond" pitchFamily="34" charset="0"/>
            </a:endParaRPr>
          </a:p>
        </p:txBody>
      </p:sp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133600" y="0"/>
            <a:ext cx="9144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egasus" pitchFamily="2" charset="0"/>
                <a:ea typeface="+mn-ea"/>
                <a:cs typeface="+mn-cs"/>
              </a:rPr>
              <a:t>{</a:t>
            </a:r>
          </a:p>
        </p:txBody>
      </p:sp>
      <p:pic>
        <p:nvPicPr>
          <p:cNvPr id="3461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46124" name="Line 12"/>
          <p:cNvSpPr>
            <a:spLocks noChangeShapeType="1"/>
          </p:cNvSpPr>
          <p:nvPr/>
        </p:nvSpPr>
        <p:spPr bwMode="auto">
          <a:xfrm flipH="1">
            <a:off x="3429000" y="762000"/>
            <a:ext cx="25146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25" name="Line 13"/>
          <p:cNvSpPr>
            <a:spLocks noChangeShapeType="1"/>
          </p:cNvSpPr>
          <p:nvPr/>
        </p:nvSpPr>
        <p:spPr bwMode="auto">
          <a:xfrm flipH="1">
            <a:off x="4343400" y="762000"/>
            <a:ext cx="1600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26" name="Line 14"/>
          <p:cNvSpPr>
            <a:spLocks noChangeShapeType="1"/>
          </p:cNvSpPr>
          <p:nvPr/>
        </p:nvSpPr>
        <p:spPr bwMode="auto">
          <a:xfrm flipH="1">
            <a:off x="5181600" y="762000"/>
            <a:ext cx="762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27" name="Line 15"/>
          <p:cNvSpPr>
            <a:spLocks noChangeShapeType="1"/>
          </p:cNvSpPr>
          <p:nvPr/>
        </p:nvSpPr>
        <p:spPr bwMode="auto">
          <a:xfrm>
            <a:off x="5943600" y="762000"/>
            <a:ext cx="76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28" name="Line 16"/>
          <p:cNvSpPr>
            <a:spLocks noChangeShapeType="1"/>
          </p:cNvSpPr>
          <p:nvPr/>
        </p:nvSpPr>
        <p:spPr bwMode="auto">
          <a:xfrm>
            <a:off x="5943600" y="762000"/>
            <a:ext cx="1143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29" name="Line 17"/>
          <p:cNvSpPr>
            <a:spLocks noChangeShapeType="1"/>
          </p:cNvSpPr>
          <p:nvPr/>
        </p:nvSpPr>
        <p:spPr bwMode="auto">
          <a:xfrm>
            <a:off x="5943600" y="762000"/>
            <a:ext cx="1905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56796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30" name="Line 18"/>
          <p:cNvSpPr>
            <a:spLocks noChangeShapeType="1"/>
          </p:cNvSpPr>
          <p:nvPr/>
        </p:nvSpPr>
        <p:spPr bwMode="auto">
          <a:xfrm>
            <a:off x="5943600" y="762000"/>
            <a:ext cx="2743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80322" dir="1106097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31" name="Text Box 19"/>
          <p:cNvSpPr txBox="1">
            <a:spLocks noChangeArrowheads="1"/>
          </p:cNvSpPr>
          <p:nvPr/>
        </p:nvSpPr>
        <p:spPr bwMode="auto">
          <a:xfrm>
            <a:off x="2971800" y="2438400"/>
            <a:ext cx="1219200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egasus" pitchFamily="2" charset="0"/>
                <a:ea typeface="+mn-ea"/>
                <a:cs typeface="+mn-cs"/>
              </a:rPr>
              <a:t>{</a:t>
            </a:r>
          </a:p>
        </p:txBody>
      </p:sp>
      <p:sp>
        <p:nvSpPr>
          <p:cNvPr id="346132" name="Text Box 20"/>
          <p:cNvSpPr txBox="1">
            <a:spLocks noChangeArrowheads="1"/>
          </p:cNvSpPr>
          <p:nvPr/>
        </p:nvSpPr>
        <p:spPr bwMode="auto">
          <a:xfrm>
            <a:off x="3962400" y="4343400"/>
            <a:ext cx="220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Local Church </a:t>
            </a: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Acts 9:26; 11:22ff</a:t>
            </a:r>
          </a:p>
        </p:txBody>
      </p:sp>
      <p:sp>
        <p:nvSpPr>
          <p:cNvPr id="346133" name="Text Box 21"/>
          <p:cNvSpPr txBox="1">
            <a:spLocks noChangeArrowheads="1"/>
          </p:cNvSpPr>
          <p:nvPr/>
        </p:nvSpPr>
        <p:spPr bwMode="auto">
          <a:xfrm>
            <a:off x="6705599" y="4343400"/>
            <a:ext cx="23621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Local Church </a:t>
            </a: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Revelation 2:1</a:t>
            </a:r>
          </a:p>
        </p:txBody>
      </p:sp>
      <p:sp>
        <p:nvSpPr>
          <p:cNvPr id="346134" name="Text Box 22"/>
          <p:cNvSpPr txBox="1">
            <a:spLocks noChangeArrowheads="1"/>
          </p:cNvSpPr>
          <p:nvPr/>
        </p:nvSpPr>
        <p:spPr bwMode="auto">
          <a:xfrm>
            <a:off x="5600700" y="2897028"/>
            <a:ext cx="1981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On earth joined to </a:t>
            </a:r>
          </a:p>
        </p:txBody>
      </p:sp>
      <p:sp>
        <p:nvSpPr>
          <p:cNvPr id="346135" name="Line 23"/>
          <p:cNvSpPr>
            <a:spLocks noChangeShapeType="1"/>
          </p:cNvSpPr>
          <p:nvPr/>
        </p:nvSpPr>
        <p:spPr bwMode="auto">
          <a:xfrm>
            <a:off x="4343400" y="2743200"/>
            <a:ext cx="7620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36" name="Line 24"/>
          <p:cNvSpPr>
            <a:spLocks noChangeShapeType="1"/>
          </p:cNvSpPr>
          <p:nvPr/>
        </p:nvSpPr>
        <p:spPr bwMode="auto">
          <a:xfrm flipH="1">
            <a:off x="5105400" y="2743200"/>
            <a:ext cx="76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37" name="Line 25"/>
          <p:cNvSpPr>
            <a:spLocks noChangeShapeType="1"/>
          </p:cNvSpPr>
          <p:nvPr/>
        </p:nvSpPr>
        <p:spPr bwMode="auto">
          <a:xfrm flipH="1">
            <a:off x="5105400" y="2743200"/>
            <a:ext cx="9144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38" name="Line 26"/>
          <p:cNvSpPr>
            <a:spLocks noChangeShapeType="1"/>
          </p:cNvSpPr>
          <p:nvPr/>
        </p:nvSpPr>
        <p:spPr bwMode="auto">
          <a:xfrm>
            <a:off x="7086600" y="2743200"/>
            <a:ext cx="838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39" name="Line 27"/>
          <p:cNvSpPr>
            <a:spLocks noChangeShapeType="1"/>
          </p:cNvSpPr>
          <p:nvPr/>
        </p:nvSpPr>
        <p:spPr bwMode="auto">
          <a:xfrm flipH="1">
            <a:off x="7924800" y="2743200"/>
            <a:ext cx="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40" name="Line 28"/>
          <p:cNvSpPr>
            <a:spLocks noChangeShapeType="1"/>
          </p:cNvSpPr>
          <p:nvPr/>
        </p:nvSpPr>
        <p:spPr bwMode="auto">
          <a:xfrm flipH="1">
            <a:off x="7924800" y="2743200"/>
            <a:ext cx="838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6141" name="Text Box 29"/>
          <p:cNvSpPr txBox="1">
            <a:spLocks noChangeArrowheads="1"/>
          </p:cNvSpPr>
          <p:nvPr/>
        </p:nvSpPr>
        <p:spPr bwMode="auto">
          <a:xfrm>
            <a:off x="0" y="3505200"/>
            <a:ext cx="3429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CHURCH</a:t>
            </a:r>
            <a:r>
              <a:rPr kumimoji="0" lang="en-US" sz="36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</a:t>
            </a:r>
            <a:r>
              <a:rPr kumimoji="0" lang="en-US" sz="3600" b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(Local)</a:t>
            </a:r>
            <a:r>
              <a:rPr kumimoji="0" lang="en-US" sz="3600" b="0" u="none" strike="noStrike" kern="1200" cap="none" spc="0" normalizeH="0" baseline="0" noProof="0" dirty="0">
                <a:ln>
                  <a:noFill/>
                </a:ln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(elders, deacons, saints)</a:t>
            </a:r>
            <a:r>
              <a:rPr kumimoji="0" lang="en-US" sz="36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</a:t>
            </a: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Acts 14:23; Philippians 1:1</a:t>
            </a:r>
            <a:endParaRPr kumimoji="0" lang="en-US" sz="3600" b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Franklin Gothic Medium Cond" pitchFamily="34" charset="0"/>
              <a:ea typeface="+mn-ea"/>
              <a:cs typeface="+mn-cs"/>
            </a:endParaRPr>
          </a:p>
        </p:txBody>
      </p:sp>
      <p:sp>
        <p:nvSpPr>
          <p:cNvPr id="346142" name="Text Box 30"/>
          <p:cNvSpPr txBox="1">
            <a:spLocks noChangeArrowheads="1"/>
          </p:cNvSpPr>
          <p:nvPr/>
        </p:nvSpPr>
        <p:spPr bwMode="auto">
          <a:xfrm>
            <a:off x="4267200" y="5860221"/>
            <a:ext cx="4419600" cy="978729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Churches of Christ</a:t>
            </a: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</a:t>
            </a:r>
            <a:b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</a:b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Romans 16:16</a:t>
            </a:r>
          </a:p>
        </p:txBody>
      </p:sp>
      <p:sp>
        <p:nvSpPr>
          <p:cNvPr id="346143" name="Text Box 31"/>
          <p:cNvSpPr txBox="1">
            <a:spLocks noChangeArrowheads="1"/>
          </p:cNvSpPr>
          <p:nvPr/>
        </p:nvSpPr>
        <p:spPr bwMode="auto">
          <a:xfrm>
            <a:off x="2781300" y="183672"/>
            <a:ext cx="2743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</a:rPr>
              <a:t>Baptized into</a:t>
            </a:r>
            <a:r>
              <a:rPr lang="en-US" sz="3600" u="sng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Romans 6:3-4</a:t>
            </a:r>
            <a:endParaRPr kumimoji="0" lang="en-US" sz="3600" b="0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Franklin Gothic Medium Cond" pitchFamily="34" charset="0"/>
            </a:endParaRPr>
          </a:p>
        </p:txBody>
      </p:sp>
      <p:sp>
        <p:nvSpPr>
          <p:cNvPr id="346144" name="Text Box 32"/>
          <p:cNvSpPr txBox="1">
            <a:spLocks noChangeArrowheads="1"/>
          </p:cNvSpPr>
          <p:nvPr/>
        </p:nvSpPr>
        <p:spPr bwMode="auto">
          <a:xfrm>
            <a:off x="0" y="1219200"/>
            <a:ext cx="2514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CHURCH</a:t>
            </a:r>
            <a:r>
              <a:rPr kumimoji="0" lang="en-US" sz="36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</a:t>
            </a:r>
            <a:r>
              <a:rPr kumimoji="0" lang="en-US" sz="3600" b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(Universal)</a:t>
            </a:r>
            <a:r>
              <a:rPr kumimoji="0" lang="en-US" sz="36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 </a:t>
            </a: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itchFamily="34" charset="0"/>
                <a:ea typeface="+mn-ea"/>
                <a:cs typeface="+mn-cs"/>
              </a:rPr>
              <a:t>Hebrews 12:23</a:t>
            </a:r>
            <a:endParaRPr kumimoji="0" lang="en-US" sz="3600" b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Franklin Gothic Medium Con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4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4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1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8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6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4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4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4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4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4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4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2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4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34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/>
      <p:bldP spid="346116" grpId="0"/>
      <p:bldP spid="346131" grpId="0"/>
      <p:bldP spid="346132" grpId="0"/>
      <p:bldP spid="346133" grpId="0"/>
      <p:bldP spid="346134" grpId="0"/>
      <p:bldP spid="346141" grpId="0"/>
      <p:bldP spid="346142" grpId="0" animBg="1"/>
      <p:bldP spid="346143" grpId="0"/>
      <p:bldP spid="3461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CDBD53-0A84-4646-B339-20D910D854AF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2665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610600" cy="701675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Denominational Illustrated</a:t>
            </a:r>
          </a:p>
        </p:txBody>
      </p:sp>
      <p:pic>
        <p:nvPicPr>
          <p:cNvPr id="326659" name="Picture 3" descr="Dollar Bi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295400"/>
            <a:ext cx="32639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1279525"/>
            <a:ext cx="3810000" cy="1981200"/>
            <a:chOff x="336" y="912"/>
            <a:chExt cx="2400" cy="1248"/>
          </a:xfrm>
        </p:grpSpPr>
        <p:grpSp>
          <p:nvGrpSpPr>
            <p:cNvPr id="7185" name="Group 5"/>
            <p:cNvGrpSpPr>
              <a:grpSpLocks/>
            </p:cNvGrpSpPr>
            <p:nvPr/>
          </p:nvGrpSpPr>
          <p:grpSpPr bwMode="auto">
            <a:xfrm>
              <a:off x="336" y="912"/>
              <a:ext cx="1968" cy="1248"/>
              <a:chOff x="576" y="912"/>
              <a:chExt cx="1968" cy="1248"/>
            </a:xfrm>
          </p:grpSpPr>
          <p:grpSp>
            <p:nvGrpSpPr>
              <p:cNvPr id="7187" name="Group 6"/>
              <p:cNvGrpSpPr>
                <a:grpSpLocks/>
              </p:cNvGrpSpPr>
              <p:nvPr/>
            </p:nvGrpSpPr>
            <p:grpSpPr bwMode="auto">
              <a:xfrm>
                <a:off x="687" y="1003"/>
                <a:ext cx="1751" cy="1051"/>
                <a:chOff x="1096" y="864"/>
                <a:chExt cx="1751" cy="1051"/>
              </a:xfrm>
            </p:grpSpPr>
            <p:pic>
              <p:nvPicPr>
                <p:cNvPr id="7189" name="Picture 7" descr="Half Dollar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632" y="864"/>
                  <a:ext cx="697" cy="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190" name="Picture 8" descr="Quarter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2329" y="1270"/>
                  <a:ext cx="51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191" name="Picture 9" descr="Dime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1946" y="1529"/>
                  <a:ext cx="383" cy="3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192" name="Picture 10" descr="Dime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1563" y="1529"/>
                  <a:ext cx="383" cy="3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193" name="Picture 11" descr="Nickel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1096" y="1270"/>
                  <a:ext cx="467" cy="4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7188" name="AutoShape 12"/>
              <p:cNvSpPr>
                <a:spLocks noChangeArrowheads="1"/>
              </p:cNvSpPr>
              <p:nvPr/>
            </p:nvSpPr>
            <p:spPr bwMode="auto">
              <a:xfrm>
                <a:off x="576" y="912"/>
                <a:ext cx="1968" cy="1248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6" name="AutoShape 13"/>
            <p:cNvSpPr>
              <a:spLocks/>
            </p:cNvSpPr>
            <p:nvPr/>
          </p:nvSpPr>
          <p:spPr bwMode="auto">
            <a:xfrm>
              <a:off x="2448" y="912"/>
              <a:ext cx="288" cy="1248"/>
            </a:xfrm>
            <a:prstGeom prst="rightBrace">
              <a:avLst>
                <a:gd name="adj1" fmla="val 3611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33400" y="3352800"/>
            <a:ext cx="3810000" cy="3141663"/>
            <a:chOff x="470" y="2208"/>
            <a:chExt cx="2266" cy="1938"/>
          </a:xfrm>
        </p:grpSpPr>
        <p:grpSp>
          <p:nvGrpSpPr>
            <p:cNvPr id="7181" name="Group 15"/>
            <p:cNvGrpSpPr>
              <a:grpSpLocks/>
            </p:cNvGrpSpPr>
            <p:nvPr/>
          </p:nvGrpSpPr>
          <p:grpSpPr bwMode="auto">
            <a:xfrm>
              <a:off x="470" y="2208"/>
              <a:ext cx="1728" cy="1938"/>
              <a:chOff x="672" y="2400"/>
              <a:chExt cx="1296" cy="1728"/>
            </a:xfrm>
          </p:grpSpPr>
          <p:sp>
            <p:nvSpPr>
              <p:cNvPr id="7183" name="Text Box 16"/>
              <p:cNvSpPr txBox="1">
                <a:spLocks noChangeArrowheads="1"/>
              </p:cNvSpPr>
              <p:nvPr/>
            </p:nvSpPr>
            <p:spPr bwMode="auto">
              <a:xfrm>
                <a:off x="672" y="2496"/>
                <a:ext cx="1296" cy="15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Catholic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Lutheran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Baptist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Methodist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7</a:t>
                </a:r>
                <a:r>
                  <a:rPr kumimoji="0" lang="en-US" sz="18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th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 Day Adventist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Mormon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Jehovah’s Witness</a:t>
                </a:r>
              </a:p>
            </p:txBody>
          </p:sp>
          <p:sp>
            <p:nvSpPr>
              <p:cNvPr id="7184" name="AutoShape 17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1296" cy="1728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2" name="AutoShape 18"/>
            <p:cNvSpPr>
              <a:spLocks/>
            </p:cNvSpPr>
            <p:nvPr/>
          </p:nvSpPr>
          <p:spPr bwMode="auto">
            <a:xfrm>
              <a:off x="2432" y="2208"/>
              <a:ext cx="304" cy="1920"/>
            </a:xfrm>
            <a:prstGeom prst="rightBrace">
              <a:avLst>
                <a:gd name="adj1" fmla="val 526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4191000" y="3092450"/>
            <a:ext cx="1066800" cy="609600"/>
            <a:chOff x="2640" y="2160"/>
            <a:chExt cx="672" cy="384"/>
          </a:xfrm>
        </p:grpSpPr>
        <p:sp>
          <p:nvSpPr>
            <p:cNvPr id="7179" name="Text Box 20"/>
            <p:cNvSpPr txBox="1">
              <a:spLocks noChangeArrowheads="1"/>
            </p:cNvSpPr>
            <p:nvPr/>
          </p:nvSpPr>
          <p:spPr bwMode="auto">
            <a:xfrm>
              <a:off x="2736" y="220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sterBodoni BT" pitchFamily="18" charset="0"/>
                  <a:ea typeface="+mn-ea"/>
                  <a:cs typeface="+mn-cs"/>
                </a:rPr>
                <a:t>SO:</a:t>
              </a:r>
            </a:p>
          </p:txBody>
        </p:sp>
        <p:sp>
          <p:nvSpPr>
            <p:cNvPr id="7180" name="Oval 21"/>
            <p:cNvSpPr>
              <a:spLocks noChangeArrowheads="1"/>
            </p:cNvSpPr>
            <p:nvPr/>
          </p:nvSpPr>
          <p:spPr bwMode="auto">
            <a:xfrm>
              <a:off x="2640" y="2160"/>
              <a:ext cx="672" cy="3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5334000" y="3049588"/>
            <a:ext cx="3124200" cy="3808412"/>
            <a:chOff x="3400" y="2054"/>
            <a:chExt cx="1968" cy="2399"/>
          </a:xfrm>
        </p:grpSpPr>
        <p:pic>
          <p:nvPicPr>
            <p:cNvPr id="7177" name="Picture 23" descr="Denominational Church Buildi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2054"/>
              <a:ext cx="1960" cy="1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8" name="Text Box 24"/>
            <p:cNvSpPr txBox="1">
              <a:spLocks noChangeArrowheads="1"/>
            </p:cNvSpPr>
            <p:nvPr/>
          </p:nvSpPr>
          <p:spPr bwMode="auto">
            <a:xfrm>
              <a:off x="3400" y="3781"/>
              <a:ext cx="1968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Imprint MT Shadow" pitchFamily="82" charset="0"/>
                  <a:ea typeface="+mn-ea"/>
                  <a:cs typeface="+mn-cs"/>
                </a:rPr>
                <a:t>Invisible Church</a:t>
              </a:r>
            </a:p>
          </p:txBody>
        </p:sp>
      </p:grp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1466537"/>
            <a:ext cx="8743950" cy="5355312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latin typeface="Comic Sans MS" panose="030F0702030302020204" pitchFamily="66" charset="0"/>
              </a:rPr>
              <a:t>It has the wrong authority </a:t>
            </a:r>
            <a:r>
              <a:rPr lang="en-US" sz="2800" dirty="0">
                <a:latin typeface="Comic Sans MS" panose="030F0702030302020204" pitchFamily="66" charset="0"/>
              </a:rPr>
              <a:t>(Matthew 28:18; Colossians 3:17).</a:t>
            </a:r>
          </a:p>
          <a:p>
            <a:pPr>
              <a:spcBef>
                <a:spcPts val="0"/>
              </a:spcBef>
            </a:pPr>
            <a:r>
              <a:rPr lang="en-US" sz="2800" dirty="0">
                <a:latin typeface="Comic Sans MS" panose="030F0702030302020204" pitchFamily="66" charset="0"/>
              </a:rPr>
              <a:t>Denominational councils and creeds authorize denominational baptism.</a:t>
            </a:r>
          </a:p>
          <a:p>
            <a:pPr>
              <a:spcBef>
                <a:spcPts val="0"/>
              </a:spcBef>
            </a:pPr>
            <a:r>
              <a:rPr lang="en-US" sz="2800" dirty="0">
                <a:latin typeface="Comic Sans MS" panose="030F0702030302020204" pitchFamily="66" charset="0"/>
              </a:rPr>
              <a:t>Jesus never authorized it, nor did he ever command anyone to be baptized </a:t>
            </a:r>
            <a:r>
              <a:rPr lang="en-US" sz="2800" u="sng" dirty="0">
                <a:latin typeface="Comic Sans MS" panose="030F0702030302020204" pitchFamily="66" charset="0"/>
              </a:rPr>
              <a:t>into any church begun by man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sz="2800" dirty="0">
                <a:latin typeface="Comic Sans MS" panose="030F0702030302020204" pitchFamily="66" charset="0"/>
              </a:rPr>
              <a:t>The Lord said,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“Upon this rock I will build </a:t>
            </a:r>
            <a:r>
              <a:rPr lang="en-US" sz="3000" b="1" dirty="0">
                <a:highlight>
                  <a:srgbClr val="FFFF00"/>
                </a:highlight>
                <a:latin typeface="Comic Sans MS" panose="030F0702030302020204" pitchFamily="66" charset="0"/>
              </a:rPr>
              <a:t>my church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and the gates of hades shall not prevail against </a:t>
            </a:r>
            <a:r>
              <a:rPr lang="en-US" sz="3000" b="1" i="1" dirty="0">
                <a:highlight>
                  <a:srgbClr val="FFFF00"/>
                </a:highlight>
                <a:latin typeface="Comic Sans MS" panose="030F0702030302020204" pitchFamily="66" charset="0"/>
              </a:rPr>
              <a:t>it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”</a:t>
            </a:r>
            <a:r>
              <a:rPr lang="en-US" sz="2800" dirty="0">
                <a:highlight>
                  <a:srgbClr val="FFFF00"/>
                </a:highlight>
                <a:latin typeface="Comic Sans MS" panose="030F0702030302020204" pitchFamily="66" charset="0"/>
              </a:rPr>
              <a:t> (Matthew 16:18).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i="1" dirty="0">
                <a:latin typeface="Comic Sans MS" panose="030F0702030302020204" pitchFamily="66" charset="0"/>
              </a:rPr>
              <a:t>(</a:t>
            </a:r>
            <a:r>
              <a:rPr lang="en-US" sz="2800" dirty="0">
                <a:latin typeface="Comic Sans MS" panose="030F0702030302020204" pitchFamily="66" charset="0"/>
              </a:rPr>
              <a:t>singular).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latin typeface="Comic Sans MS" panose="030F0702030302020204" pitchFamily="66" charset="0"/>
              </a:rPr>
              <a:t>The Lord built only one church.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86000"/>
      </p:ext>
    </p:extLst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E08-90F0-4917-BD44-E367F8E1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My Baptism Keeping Me From Being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57063-AD9C-419F-A2A2-6588A78B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" y="1477650"/>
            <a:ext cx="8916284" cy="5361468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latin typeface="Comic Sans MS" panose="030F0702030302020204" pitchFamily="66" charset="0"/>
              </a:rPr>
              <a:t>Denominational Baptism: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Comic Sans MS" panose="030F0702030302020204" pitchFamily="66" charset="0"/>
              </a:rPr>
              <a:t>It usually has the wrong subject </a:t>
            </a:r>
            <a:r>
              <a:rPr lang="en-US" sz="2800" dirty="0">
                <a:latin typeface="Comic Sans MS" panose="030F0702030302020204" pitchFamily="66" charset="0"/>
              </a:rPr>
              <a:t>(Matthew 28:19-20; Mark 16:15-16; Acts 8:37; Acts 2:38).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omic Sans MS" panose="030F0702030302020204" pitchFamily="66" charset="0"/>
              </a:rPr>
              <a:t>The Bible teaches that apostles were to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“teach all nations” </a:t>
            </a:r>
            <a:r>
              <a:rPr lang="en-US" sz="2800" dirty="0">
                <a:highlight>
                  <a:srgbClr val="FFFF00"/>
                </a:highlight>
                <a:latin typeface="Comic Sans MS" panose="030F0702030302020204" pitchFamily="66" charset="0"/>
              </a:rPr>
              <a:t>and to baptize </a:t>
            </a:r>
            <a:r>
              <a:rPr lang="en-US" sz="2800" i="1" dirty="0">
                <a:highlight>
                  <a:srgbClr val="FFFF00"/>
                </a:highlight>
                <a:latin typeface="Comic Sans MS" panose="030F0702030302020204" pitchFamily="66" charset="0"/>
              </a:rPr>
              <a:t>“them.”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omic Sans MS" panose="030F0702030302020204" pitchFamily="66" charset="0"/>
              </a:rPr>
              <a:t>The penitent believer who confesses his faith is a proper subject of scriptural baptism.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Comic Sans MS" panose="030F0702030302020204" pitchFamily="66" charset="0"/>
              </a:rPr>
              <a:t>But denominations often sprinkle infants who cannot meet the above requirements.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Comic Sans MS" panose="030F0702030302020204" pitchFamily="66" charset="0"/>
              </a:rPr>
              <a:t>Denominations also baptize people who think they are already saved rather than persons who desire to be saved.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75B6C-47A9-48AE-9793-216363EB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C5C0-99FE-4E33-99B2-9DE1690F38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18339"/>
      </p:ext>
    </p:extLst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Words>1445</Words>
  <Application>Microsoft Office PowerPoint</Application>
  <PresentationFormat>On-screen Show (4:3)</PresentationFormat>
  <Paragraphs>153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Arial Narrow</vt:lpstr>
      <vt:lpstr>Calibri</vt:lpstr>
      <vt:lpstr>Comic Sans MS</vt:lpstr>
      <vt:lpstr>Franklin Gothic Medium</vt:lpstr>
      <vt:lpstr>Franklin Gothic Medium Cond</vt:lpstr>
      <vt:lpstr>Impact</vt:lpstr>
      <vt:lpstr>Imprint MT Shadow</vt:lpstr>
      <vt:lpstr>Pegasus</vt:lpstr>
      <vt:lpstr>PosterBodoni BT</vt:lpstr>
      <vt:lpstr>Wingdings</vt:lpstr>
      <vt:lpstr>1_Default Design</vt:lpstr>
      <vt:lpstr>Is My Baptism Keeping Me From Being Baptized? </vt:lpstr>
      <vt:lpstr>Denominational Baptism</vt:lpstr>
      <vt:lpstr>What Is A Denomination?</vt:lpstr>
      <vt:lpstr>PowerPoint Presentation</vt:lpstr>
      <vt:lpstr>What is the Church?</vt:lpstr>
      <vt:lpstr>PowerPoint Presentation</vt:lpstr>
      <vt:lpstr>PowerPoint Presentation</vt:lpstr>
      <vt:lpstr>Is My Baptism Keeping Me From Being Baptized?</vt:lpstr>
      <vt:lpstr>Is My Baptism Keeping Me From Being Baptized?</vt:lpstr>
      <vt:lpstr>Is My Baptism Keeping Me From Being Baptized?</vt:lpstr>
      <vt:lpstr>Is My Baptism Keeping Me From Being Baptized?</vt:lpstr>
      <vt:lpstr>Is My Baptism Keeping Me From Being Baptized?</vt:lpstr>
      <vt:lpstr>Is My Baptism Keeping Me From Being Baptized?</vt:lpstr>
      <vt:lpstr>Is My Baptism Keeping Me From Being Baptized?</vt:lpstr>
      <vt:lpstr>Is My Baptism Keeping Me From Being Baptized?</vt:lpstr>
      <vt:lpstr>Is My Baptism Keeping Me From Being Baptized?</vt:lpstr>
      <vt:lpstr>Is My Baptism Keeping Me From Being Baptized?</vt:lpstr>
      <vt:lpstr>Is My Baptism Keeping Me From Being Baptized?</vt:lpstr>
      <vt:lpstr>Is My Baptism Keeping Me From Being Baptized?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My Baptism Keeping Me From Being Baptized? </dc:title>
  <dc:creator>mgalloway2715@gmail.com</dc:creator>
  <cp:lastModifiedBy>Richard Lidh</cp:lastModifiedBy>
  <cp:revision>14</cp:revision>
  <cp:lastPrinted>2022-01-29T23:29:53Z</cp:lastPrinted>
  <dcterms:created xsi:type="dcterms:W3CDTF">2022-01-28T21:20:04Z</dcterms:created>
  <dcterms:modified xsi:type="dcterms:W3CDTF">2022-01-29T23:30:15Z</dcterms:modified>
</cp:coreProperties>
</file>